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13"/>
  </p:notesMasterIdLst>
  <p:handoutMasterIdLst>
    <p:handoutMasterId r:id="rId14"/>
  </p:handoutMasterIdLst>
  <p:sldIdLst>
    <p:sldId id="278" r:id="rId2"/>
    <p:sldId id="279" r:id="rId3"/>
    <p:sldId id="280" r:id="rId4"/>
    <p:sldId id="281" r:id="rId5"/>
    <p:sldId id="282" r:id="rId6"/>
    <p:sldId id="283" r:id="rId7"/>
    <p:sldId id="284" r:id="rId8"/>
    <p:sldId id="285" r:id="rId9"/>
    <p:sldId id="286" r:id="rId10"/>
    <p:sldId id="287" r:id="rId11"/>
    <p:sldId id="267" r:id="rId12"/>
  </p:sldIdLst>
  <p:sldSz cx="9144000" cy="6858000" type="screen4x3"/>
  <p:notesSz cx="6858000" cy="9144000"/>
  <p:embeddedFontLst>
    <p:embeddedFont>
      <p:font typeface="Calibri" panose="020F0502020204030204" pitchFamily="34" charset="0"/>
      <p:regular r:id="rId15"/>
      <p:bold r:id="rId16"/>
      <p:italic r:id="rId17"/>
      <p:boldItalic r:id="rId18"/>
    </p:embeddedFont>
    <p:embeddedFont>
      <p:font typeface="Sassoon Infant Md" panose="02000603050000020003" pitchFamily="50" charset="0"/>
      <p:regular r:id="rId19"/>
    </p:embeddedFont>
    <p:embeddedFont>
      <p:font typeface="Twinkl" pitchFamily="2" charset="0"/>
      <p:regular r:id="rId20"/>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4" pos="340" userDrawn="1">
          <p15:clr>
            <a:srgbClr val="A4A3A4"/>
          </p15:clr>
        </p15:guide>
        <p15:guide id="5" orient="horz" pos="3974" userDrawn="1">
          <p15:clr>
            <a:srgbClr val="A4A3A4"/>
          </p15:clr>
        </p15:guide>
        <p15:guide id="6" pos="5420" userDrawn="1">
          <p15:clr>
            <a:srgbClr val="A4A3A4"/>
          </p15:clr>
        </p15:guide>
        <p15:guide id="7" orient="horz" pos="346" userDrawn="1">
          <p15:clr>
            <a:srgbClr val="A4A3A4"/>
          </p15:clr>
        </p15:guide>
        <p15:guide id="8" pos="476" userDrawn="1">
          <p15:clr>
            <a:srgbClr val="A4A3A4"/>
          </p15:clr>
        </p15:guide>
        <p15:guide id="9" orient="horz" pos="482" userDrawn="1">
          <p15:clr>
            <a:srgbClr val="A4A3A4"/>
          </p15:clr>
        </p15:guide>
        <p15:guide id="10" orient="horz" pos="3838" userDrawn="1">
          <p15:clr>
            <a:srgbClr val="A4A3A4"/>
          </p15:clr>
        </p15:guide>
        <p15:guide id="11" pos="528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6D6D"/>
    <a:srgbClr val="8C368C"/>
    <a:srgbClr val="F08215"/>
    <a:srgbClr val="85BD33"/>
    <a:srgbClr val="B9D36E"/>
    <a:srgbClr val="BF0A2A"/>
    <a:srgbClr val="E94E13"/>
    <a:srgbClr val="D47DB1"/>
    <a:srgbClr val="CC4794"/>
    <a:srgbClr val="F9CBC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104" d="100"/>
          <a:sy n="104" d="100"/>
        </p:scale>
        <p:origin x="108" y="288"/>
      </p:cViewPr>
      <p:guideLst>
        <p:guide orient="horz" pos="2160"/>
        <p:guide pos="2880"/>
        <p:guide pos="340"/>
        <p:guide orient="horz" pos="3974"/>
        <p:guide pos="5420"/>
        <p:guide orient="horz" pos="346"/>
        <p:guide pos="476"/>
        <p:guide orient="horz" pos="482"/>
        <p:guide orient="horz" pos="3838"/>
        <p:guide pos="5284"/>
      </p:guideLst>
    </p:cSldViewPr>
  </p:slideViewPr>
  <p:notesTextViewPr>
    <p:cViewPr>
      <p:scale>
        <a:sx n="3" d="2"/>
        <a:sy n="3" d="2"/>
      </p:scale>
      <p:origin x="0" y="0"/>
    </p:cViewPr>
  </p:notesTextViewPr>
  <p:notesViewPr>
    <p:cSldViewPr snapToGrid="0" showGuides="1">
      <p:cViewPr varScale="1">
        <p:scale>
          <a:sx n="58" d="100"/>
          <a:sy n="58" d="100"/>
        </p:scale>
        <p:origin x="1962"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34F151-63AC-41CE-96F5-7702E930870C}" type="datetimeFigureOut">
              <a:rPr lang="en-GB" smtClean="0"/>
              <a:t>21/09/2021</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676B846-B279-40AC-BFF5-DBC4013370C2}" type="slidenum">
              <a:rPr lang="en-GB" smtClean="0"/>
              <a:t>‹#›</a:t>
            </a:fld>
            <a:endParaRPr lang="en-GB"/>
          </a:p>
        </p:txBody>
      </p:sp>
    </p:spTree>
    <p:extLst>
      <p:ext uri="{BB962C8B-B14F-4D97-AF65-F5344CB8AC3E}">
        <p14:creationId xmlns:p14="http://schemas.microsoft.com/office/powerpoint/2010/main" val="2645397011"/>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png>
</file>

<file path=ppt/media/image12.png>
</file>

<file path=ppt/media/image13.png>
</file>

<file path=ppt/media/image14.png>
</file>

<file path=ppt/media/image15.jpg>
</file>

<file path=ppt/media/image16.png>
</file>

<file path=ppt/media/image17.png>
</file>

<file path=ppt/media/image18.jpeg>
</file>

<file path=ppt/media/image19.png>
</file>

<file path=ppt/media/image2.jpg>
</file>

<file path=ppt/media/image3.png>
</file>

<file path=ppt/media/image4.jp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02C5D1-7818-41B5-ABAD-5E4B38A5388F}" type="datetimeFigureOut">
              <a:rPr lang="en-GB" smtClean="0"/>
              <a:t>21/09/2021</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21341-850D-40E1-BB3D-87946DC9B06D}" type="slidenum">
              <a:rPr lang="en-GB" smtClean="0"/>
              <a:t>‹#›</a:t>
            </a:fld>
            <a:endParaRPr lang="en-GB"/>
          </a:p>
        </p:txBody>
      </p:sp>
    </p:spTree>
    <p:extLst>
      <p:ext uri="{BB962C8B-B14F-4D97-AF65-F5344CB8AC3E}">
        <p14:creationId xmlns:p14="http://schemas.microsoft.com/office/powerpoint/2010/main" val="84704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hyperlink" Target="https://www.twinkl.co.uk/" TargetMode="External"/><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www.twinkl.co.uk/" TargetMode="External"/><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hlinkClick r:id="rId3"/>
          </p:cNvPr>
          <p:cNvSpPr/>
          <p:nvPr userDrawn="1"/>
        </p:nvSpPr>
        <p:spPr>
          <a:xfrm>
            <a:off x="4137660" y="3152488"/>
            <a:ext cx="868680" cy="553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37040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Box">
    <p:spTree>
      <p:nvGrpSpPr>
        <p:cNvPr id="1" name=""/>
        <p:cNvGrpSpPr/>
        <p:nvPr/>
      </p:nvGrpSpPr>
      <p:grpSpPr>
        <a:xfrm>
          <a:off x="0" y="0"/>
          <a:ext cx="0" cy="0"/>
          <a:chOff x="0" y="0"/>
          <a:chExt cx="0" cy="0"/>
        </a:xfrm>
      </p:grpSpPr>
      <p:sp>
        <p:nvSpPr>
          <p:cNvPr id="4" name="Rounded Rectangle 3"/>
          <p:cNvSpPr/>
          <p:nvPr userDrawn="1"/>
        </p:nvSpPr>
        <p:spPr bwMode="auto">
          <a:xfrm>
            <a:off x="457198" y="438151"/>
            <a:ext cx="8220075" cy="5957887"/>
          </a:xfrm>
          <a:prstGeom prst="roundRect">
            <a:avLst>
              <a:gd name="adj" fmla="val 2649"/>
            </a:avLst>
          </a:prstGeom>
          <a:solidFill>
            <a:schemeClr val="bg1"/>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72497" y="5734211"/>
            <a:ext cx="576495" cy="580719"/>
          </a:xfrm>
          <a:prstGeom prst="rect">
            <a:avLst/>
          </a:prstGeom>
        </p:spPr>
      </p:pic>
    </p:spTree>
    <p:extLst>
      <p:ext uri="{BB962C8B-B14F-4D97-AF65-F5344CB8AC3E}">
        <p14:creationId xmlns:p14="http://schemas.microsoft.com/office/powerpoint/2010/main" val="3429871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Rounded Rectangle 4"/>
          <p:cNvSpPr/>
          <p:nvPr userDrawn="1"/>
        </p:nvSpPr>
        <p:spPr bwMode="auto">
          <a:xfrm>
            <a:off x="457198" y="438151"/>
            <a:ext cx="8220075" cy="5957887"/>
          </a:xfrm>
          <a:prstGeom prst="roundRect">
            <a:avLst>
              <a:gd name="adj" fmla="val 2649"/>
            </a:avLst>
          </a:prstGeom>
          <a:solidFill>
            <a:schemeClr val="bg1"/>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sp>
        <p:nvSpPr>
          <p:cNvPr id="8" name="Title 5"/>
          <p:cNvSpPr>
            <a:spLocks noGrp="1"/>
          </p:cNvSpPr>
          <p:nvPr>
            <p:ph type="title"/>
          </p:nvPr>
        </p:nvSpPr>
        <p:spPr>
          <a:xfrm>
            <a:off x="457198" y="478895"/>
            <a:ext cx="8220075" cy="994306"/>
          </a:xfrm>
        </p:spPr>
        <p:txBody>
          <a:bodyPr>
            <a:noAutofit/>
          </a:bodyPr>
          <a:lstStyle>
            <a:lvl1pPr>
              <a:defRPr>
                <a:latin typeface="Twinkl" pitchFamily="2" charset="0"/>
              </a:defRPr>
            </a:lvl1pPr>
          </a:lstStyle>
          <a:p>
            <a:r>
              <a:rPr lang="en-US"/>
              <a:t>Click to edit Master title style</a:t>
            </a:r>
            <a:endParaRPr lang="en-GB" dirty="0"/>
          </a:p>
        </p:txBody>
      </p:sp>
    </p:spTree>
    <p:extLst>
      <p:ext uri="{BB962C8B-B14F-4D97-AF65-F5344CB8AC3E}">
        <p14:creationId xmlns:p14="http://schemas.microsoft.com/office/powerpoint/2010/main" val="261079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ims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523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a:hlinkClick r:id="rId3"/>
          </p:cNvPr>
          <p:cNvSpPr/>
          <p:nvPr userDrawn="1"/>
        </p:nvSpPr>
        <p:spPr>
          <a:xfrm>
            <a:off x="4137660" y="3152488"/>
            <a:ext cx="868680" cy="553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819737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9745" y="695325"/>
            <a:ext cx="8164510" cy="1150938"/>
          </a:xfrm>
          <a:prstGeom prst="roundRect">
            <a:avLst>
              <a:gd name="adj" fmla="val 9641"/>
            </a:avLst>
          </a:prstGeom>
          <a:noFill/>
          <a:ln w="25400">
            <a:noFill/>
          </a:ln>
        </p:spPr>
        <p:txBody>
          <a:bodyPr vert="horz" lIns="252000" tIns="252000" rIns="252000" bIns="252000" rtlCol="0" anchor="ctr" anchorCtr="1">
            <a:normAutofit/>
          </a:bodyPr>
          <a:lstStyle/>
          <a:p>
            <a:r>
              <a:rPr lang="en-US"/>
              <a:t>Click to edit Master title style</a:t>
            </a:r>
            <a:endParaRPr lang="en-US" dirty="0"/>
          </a:p>
        </p:txBody>
      </p:sp>
      <p:sp>
        <p:nvSpPr>
          <p:cNvPr id="3" name="Text Placeholder 2"/>
          <p:cNvSpPr>
            <a:spLocks noGrp="1"/>
          </p:cNvSpPr>
          <p:nvPr>
            <p:ph type="body" idx="1"/>
          </p:nvPr>
        </p:nvSpPr>
        <p:spPr>
          <a:xfrm>
            <a:off x="489745" y="1957386"/>
            <a:ext cx="8164510" cy="4387851"/>
          </a:xfrm>
          <a:prstGeom prst="roundRect">
            <a:avLst>
              <a:gd name="adj" fmla="val 2585"/>
            </a:avLst>
          </a:prstGeom>
          <a:noFill/>
          <a:ln w="25400">
            <a:noFill/>
          </a:ln>
        </p:spPr>
        <p:txBody>
          <a:bodyPr vert="horz" lIns="252000" tIns="252000" rIns="252000" bIns="25200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389201"/>
      </p:ext>
    </p:extLst>
  </p:cSld>
  <p:clrMap bg1="lt1" tx1="dk1" bg2="lt2" tx2="dk2" accent1="accent1" accent2="accent2" accent3="accent3" accent4="accent4" accent5="accent5" accent6="accent6" hlink="hlink" folHlink="folHlink"/>
  <p:sldLayoutIdLst>
    <p:sldLayoutId id="2147483661" r:id="rId1"/>
    <p:sldLayoutId id="2147483667" r:id="rId2"/>
    <p:sldLayoutId id="2147483662" r:id="rId3"/>
    <p:sldLayoutId id="2147483663" r:id="rId4"/>
    <p:sldLayoutId id="2147483666" r:id="rId5"/>
  </p:sldLayoutIdLst>
  <p:txStyles>
    <p:titleStyle>
      <a:lvl1pPr algn="l" defTabSz="914400" rtl="0" eaLnBrk="1" latinLnBrk="0" hangingPunct="1">
        <a:lnSpc>
          <a:spcPct val="90000"/>
        </a:lnSpc>
        <a:spcBef>
          <a:spcPct val="0"/>
        </a:spcBef>
        <a:buNone/>
        <a:defRPr sz="4000" b="1" kern="1200">
          <a:solidFill>
            <a:srgbClr val="1C1C1C"/>
          </a:solidFill>
          <a:latin typeface="Twinkl" pitchFamily="50"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rgbClr val="1C1C1C"/>
          </a:solidFill>
          <a:latin typeface="Twinkl" pitchFamily="50" charset="0"/>
          <a:ea typeface="Twinkl"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rgbClr val="1C1C1C"/>
          </a:solidFill>
          <a:latin typeface="Twinkl" pitchFamily="50" charset="0"/>
          <a:ea typeface="Twinkl"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6678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A30FA9C-73E7-40CA-B344-4ADD1040BB8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338" y="2061534"/>
            <a:ext cx="6825241" cy="4796466"/>
          </a:xfrm>
          <a:prstGeom prst="rect">
            <a:avLst/>
          </a:prstGeom>
        </p:spPr>
      </p:pic>
      <p:sp>
        <p:nvSpPr>
          <p:cNvPr id="3" name="TextBox 8">
            <a:extLst>
              <a:ext uri="{FF2B5EF4-FFF2-40B4-BE49-F238E27FC236}">
                <a16:creationId xmlns:a16="http://schemas.microsoft.com/office/drawing/2014/main" id="{EF68BF27-137A-47F9-A96C-85997EF852C5}"/>
              </a:ext>
            </a:extLst>
          </p:cNvPr>
          <p:cNvSpPr txBox="1">
            <a:spLocks noChangeArrowheads="1"/>
          </p:cNvSpPr>
          <p:nvPr/>
        </p:nvSpPr>
        <p:spPr bwMode="auto">
          <a:xfrm>
            <a:off x="3553462" y="2044005"/>
            <a:ext cx="4657042"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buFont typeface="Arial" panose="020B0604020202020204" pitchFamily="34" charset="0"/>
              <a:buNone/>
            </a:pPr>
            <a:r>
              <a:rPr lang="en-GB" altLang="en-US" sz="2000" dirty="0">
                <a:latin typeface="Twinkl" pitchFamily="2" charset="0"/>
              </a:rPr>
              <a:t>Why do plants disperse their seeds?</a:t>
            </a:r>
          </a:p>
          <a:p>
            <a:pPr algn="ctr">
              <a:buFont typeface="Arial" panose="020B0604020202020204" pitchFamily="34" charset="0"/>
              <a:buNone/>
            </a:pPr>
            <a:r>
              <a:rPr lang="en-GB" altLang="en-US" sz="2000" dirty="0">
                <a:latin typeface="Twinkl" pitchFamily="2" charset="0"/>
              </a:rPr>
              <a:t>List the ways in which the seeds are dispersed.</a:t>
            </a:r>
          </a:p>
        </p:txBody>
      </p:sp>
      <p:sp>
        <p:nvSpPr>
          <p:cNvPr id="4" name="TextBox 3">
            <a:extLst>
              <a:ext uri="{FF2B5EF4-FFF2-40B4-BE49-F238E27FC236}">
                <a16:creationId xmlns:a16="http://schemas.microsoft.com/office/drawing/2014/main" id="{61EF2F52-2A3D-4EFE-B217-9D2F5B7A7761}"/>
              </a:ext>
            </a:extLst>
          </p:cNvPr>
          <p:cNvSpPr txBox="1">
            <a:spLocks noChangeArrowheads="1"/>
          </p:cNvSpPr>
          <p:nvPr/>
        </p:nvSpPr>
        <p:spPr bwMode="auto">
          <a:xfrm>
            <a:off x="4354715" y="1138204"/>
            <a:ext cx="3054536"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 typeface="Arial" panose="020B0604020202020204" pitchFamily="34" charset="0"/>
              <a:buNone/>
            </a:pPr>
            <a:r>
              <a:rPr lang="en-GB" altLang="en-US" sz="5400" b="1" dirty="0">
                <a:solidFill>
                  <a:srgbClr val="F08215"/>
                </a:solidFill>
                <a:latin typeface="Twinkl" pitchFamily="2" charset="0"/>
              </a:rPr>
              <a:t>Plenary</a:t>
            </a:r>
          </a:p>
        </p:txBody>
      </p:sp>
    </p:spTree>
    <p:extLst>
      <p:ext uri="{BB962C8B-B14F-4D97-AF65-F5344CB8AC3E}">
        <p14:creationId xmlns:p14="http://schemas.microsoft.com/office/powerpoint/2010/main" val="2789005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8075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8">
            <a:extLst>
              <a:ext uri="{FF2B5EF4-FFF2-40B4-BE49-F238E27FC236}">
                <a16:creationId xmlns:a16="http://schemas.microsoft.com/office/drawing/2014/main" id="{F40E3193-FF93-440F-BBBC-B3CDE6F1BD9B}"/>
              </a:ext>
            </a:extLst>
          </p:cNvPr>
          <p:cNvSpPr txBox="1">
            <a:spLocks noChangeArrowheads="1"/>
          </p:cNvSpPr>
          <p:nvPr/>
        </p:nvSpPr>
        <p:spPr bwMode="auto">
          <a:xfrm>
            <a:off x="926914" y="1519059"/>
            <a:ext cx="351511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 typeface="Arial" panose="020B0604020202020204" pitchFamily="34" charset="0"/>
              <a:buNone/>
            </a:pPr>
            <a:r>
              <a:rPr lang="en-GB" altLang="en-US" sz="2000" dirty="0">
                <a:latin typeface="Twinkl" pitchFamily="2" charset="0"/>
              </a:rPr>
              <a:t>Sycamore ‘helicopters’ and dandelion ‘clocks’ both have fruits which have adapted to use the wind to carry the seeds away when the seeds are ready. </a:t>
            </a:r>
          </a:p>
          <a:p>
            <a:pPr eaLnBrk="1" hangingPunct="1">
              <a:spcBef>
                <a:spcPct val="0"/>
              </a:spcBef>
              <a:buFontTx/>
              <a:buNone/>
            </a:pPr>
            <a:endParaRPr lang="en-GB" altLang="en-US" sz="2400" dirty="0">
              <a:latin typeface="Sassoon Infant Md" panose="02000603050000020003" pitchFamily="50" charset="0"/>
            </a:endParaRPr>
          </a:p>
        </p:txBody>
      </p:sp>
      <p:pic>
        <p:nvPicPr>
          <p:cNvPr id="16" name="Picture 15">
            <a:extLst>
              <a:ext uri="{FF2B5EF4-FFF2-40B4-BE49-F238E27FC236}">
                <a16:creationId xmlns:a16="http://schemas.microsoft.com/office/drawing/2014/main" id="{D78F4C3B-71A5-4523-A3AF-7216E6A9976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721753">
            <a:off x="3424476" y="-182406"/>
            <a:ext cx="6874219" cy="5500344"/>
          </a:xfrm>
          <a:prstGeom prst="rect">
            <a:avLst/>
          </a:prstGeom>
        </p:spPr>
      </p:pic>
      <p:sp>
        <p:nvSpPr>
          <p:cNvPr id="19" name="TextBox 8">
            <a:extLst>
              <a:ext uri="{FF2B5EF4-FFF2-40B4-BE49-F238E27FC236}">
                <a16:creationId xmlns:a16="http://schemas.microsoft.com/office/drawing/2014/main" id="{7F6C6621-FEAF-42F8-9A5F-813A9DC28BC9}"/>
              </a:ext>
            </a:extLst>
          </p:cNvPr>
          <p:cNvSpPr txBox="1">
            <a:spLocks noChangeArrowheads="1"/>
          </p:cNvSpPr>
          <p:nvPr/>
        </p:nvSpPr>
        <p:spPr bwMode="auto">
          <a:xfrm>
            <a:off x="938738" y="595729"/>
            <a:ext cx="211429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 typeface="Arial" panose="020B0604020202020204" pitchFamily="34" charset="0"/>
              <a:buNone/>
            </a:pPr>
            <a:r>
              <a:rPr lang="en-GB" altLang="en-US" sz="5400" b="1" dirty="0">
                <a:solidFill>
                  <a:srgbClr val="85BD33"/>
                </a:solidFill>
                <a:latin typeface="Twinkl" pitchFamily="2" charset="0"/>
              </a:rPr>
              <a:t>Wind</a:t>
            </a:r>
          </a:p>
        </p:txBody>
      </p:sp>
      <p:grpSp>
        <p:nvGrpSpPr>
          <p:cNvPr id="25" name="Group 24">
            <a:extLst>
              <a:ext uri="{FF2B5EF4-FFF2-40B4-BE49-F238E27FC236}">
                <a16:creationId xmlns:a16="http://schemas.microsoft.com/office/drawing/2014/main" id="{63679078-635D-4103-BF2B-AA463CD9BE29}"/>
              </a:ext>
            </a:extLst>
          </p:cNvPr>
          <p:cNvGrpSpPr/>
          <p:nvPr/>
        </p:nvGrpSpPr>
        <p:grpSpPr>
          <a:xfrm>
            <a:off x="710183" y="3614930"/>
            <a:ext cx="2571402" cy="2571402"/>
            <a:chOff x="710183" y="3614930"/>
            <a:chExt cx="2571402" cy="2571402"/>
          </a:xfrm>
        </p:grpSpPr>
        <p:pic>
          <p:nvPicPr>
            <p:cNvPr id="24" name="Picture 23">
              <a:extLst>
                <a:ext uri="{FF2B5EF4-FFF2-40B4-BE49-F238E27FC236}">
                  <a16:creationId xmlns:a16="http://schemas.microsoft.com/office/drawing/2014/main" id="{1C572823-ECF0-4FF6-A465-C730F094593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5790" t="19016" r="33575" b="20032"/>
            <a:stretch/>
          </p:blipFill>
          <p:spPr>
            <a:xfrm>
              <a:off x="734591" y="3639338"/>
              <a:ext cx="2522586" cy="2522586"/>
            </a:xfrm>
            <a:prstGeom prst="ellipse">
              <a:avLst/>
            </a:prstGeom>
          </p:spPr>
        </p:pic>
        <p:sp>
          <p:nvSpPr>
            <p:cNvPr id="22" name="Oval 21">
              <a:extLst>
                <a:ext uri="{FF2B5EF4-FFF2-40B4-BE49-F238E27FC236}">
                  <a16:creationId xmlns:a16="http://schemas.microsoft.com/office/drawing/2014/main" id="{883BE699-B6AC-4046-996C-F1903426AFE7}"/>
                </a:ext>
              </a:extLst>
            </p:cNvPr>
            <p:cNvSpPr/>
            <p:nvPr/>
          </p:nvSpPr>
          <p:spPr>
            <a:xfrm>
              <a:off x="710183" y="3614930"/>
              <a:ext cx="2571402" cy="2571402"/>
            </a:xfrm>
            <a:prstGeom prst="ellipse">
              <a:avLst/>
            </a:prstGeom>
            <a:noFill/>
            <a:ln w="76200">
              <a:solidFill>
                <a:srgbClr val="F082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885970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1+#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fill="hold" nodeType="afterEffect">
                                  <p:stCondLst>
                                    <p:cond delay="0"/>
                                  </p:stCondLst>
                                  <p:childTnLst>
                                    <p:set>
                                      <p:cBhvr>
                                        <p:cTn id="15" dur="1" fill="hold">
                                          <p:stCondLst>
                                            <p:cond delay="0"/>
                                          </p:stCondLst>
                                        </p:cTn>
                                        <p:tgtEl>
                                          <p:spTgt spid="25"/>
                                        </p:tgtEl>
                                        <p:attrNameLst>
                                          <p:attrName>style.visibility</p:attrName>
                                        </p:attrNameLst>
                                      </p:cBhvr>
                                      <p:to>
                                        <p:strVal val="visible"/>
                                      </p:to>
                                    </p:set>
                                    <p:anim calcmode="lin" valueType="num">
                                      <p:cBhvr additive="base">
                                        <p:cTn id="16" dur="500" fill="hold"/>
                                        <p:tgtEl>
                                          <p:spTgt spid="25"/>
                                        </p:tgtEl>
                                        <p:attrNameLst>
                                          <p:attrName>ppt_x</p:attrName>
                                        </p:attrNameLst>
                                      </p:cBhvr>
                                      <p:tavLst>
                                        <p:tav tm="0">
                                          <p:val>
                                            <p:strVal val="0-#ppt_w/2"/>
                                          </p:val>
                                        </p:tav>
                                        <p:tav tm="100000">
                                          <p:val>
                                            <p:strVal val="#ppt_x"/>
                                          </p:val>
                                        </p:tav>
                                      </p:tavLst>
                                    </p:anim>
                                    <p:anim calcmode="lin" valueType="num">
                                      <p:cBhvr additive="base">
                                        <p:cTn id="17"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259F4F-299D-456A-ABBE-5DAD4959809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25327" y="433153"/>
            <a:ext cx="5418673" cy="5991694"/>
          </a:xfrm>
          <a:prstGeom prst="rect">
            <a:avLst/>
          </a:prstGeom>
        </p:spPr>
      </p:pic>
      <p:sp>
        <p:nvSpPr>
          <p:cNvPr id="8" name="TextBox 8">
            <a:extLst>
              <a:ext uri="{FF2B5EF4-FFF2-40B4-BE49-F238E27FC236}">
                <a16:creationId xmlns:a16="http://schemas.microsoft.com/office/drawing/2014/main" id="{4F88A174-E7C1-40F8-A916-31DDE12576F7}"/>
              </a:ext>
            </a:extLst>
          </p:cNvPr>
          <p:cNvSpPr txBox="1">
            <a:spLocks noChangeArrowheads="1"/>
          </p:cNvSpPr>
          <p:nvPr/>
        </p:nvSpPr>
        <p:spPr bwMode="auto">
          <a:xfrm>
            <a:off x="713990" y="2945649"/>
            <a:ext cx="3054536" cy="323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 typeface="Arial" panose="020B0604020202020204" pitchFamily="34" charset="0"/>
              <a:buNone/>
            </a:pPr>
            <a:r>
              <a:rPr lang="en-GB" altLang="en-US" sz="2000" dirty="0">
                <a:latin typeface="Twinkl" pitchFamily="2" charset="0"/>
              </a:rPr>
              <a:t>Some plants have pods full of seeds which will burst, showering the ground with seeds, like the Himalayan Balsam seed. </a:t>
            </a:r>
          </a:p>
          <a:p>
            <a:pPr>
              <a:buFont typeface="Arial" panose="020B0604020202020204" pitchFamily="34" charset="0"/>
              <a:buNone/>
            </a:pPr>
            <a:r>
              <a:rPr lang="en-GB" altLang="en-US" sz="2000" dirty="0">
                <a:latin typeface="Twinkl" pitchFamily="2" charset="0"/>
              </a:rPr>
              <a:t>Peas are another example of a plant bursting open to disperse its seeds.</a:t>
            </a:r>
          </a:p>
        </p:txBody>
      </p:sp>
      <p:sp>
        <p:nvSpPr>
          <p:cNvPr id="9" name="TextBox 8">
            <a:extLst>
              <a:ext uri="{FF2B5EF4-FFF2-40B4-BE49-F238E27FC236}">
                <a16:creationId xmlns:a16="http://schemas.microsoft.com/office/drawing/2014/main" id="{00D52CF2-4464-4D85-A1AE-4EB6A42E9D77}"/>
              </a:ext>
            </a:extLst>
          </p:cNvPr>
          <p:cNvSpPr txBox="1">
            <a:spLocks noChangeArrowheads="1"/>
          </p:cNvSpPr>
          <p:nvPr/>
        </p:nvSpPr>
        <p:spPr bwMode="auto">
          <a:xfrm>
            <a:off x="713990" y="2022319"/>
            <a:ext cx="3054536"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 typeface="Arial" panose="020B0604020202020204" pitchFamily="34" charset="0"/>
              <a:buNone/>
            </a:pPr>
            <a:r>
              <a:rPr lang="en-GB" altLang="en-US" sz="5400" b="1" dirty="0">
                <a:solidFill>
                  <a:srgbClr val="8C368C"/>
                </a:solidFill>
                <a:latin typeface="Twinkl" pitchFamily="2" charset="0"/>
              </a:rPr>
              <a:t>Bursting</a:t>
            </a:r>
          </a:p>
        </p:txBody>
      </p:sp>
      <p:grpSp>
        <p:nvGrpSpPr>
          <p:cNvPr id="14" name="Group 13">
            <a:extLst>
              <a:ext uri="{FF2B5EF4-FFF2-40B4-BE49-F238E27FC236}">
                <a16:creationId xmlns:a16="http://schemas.microsoft.com/office/drawing/2014/main" id="{E46378DF-B37D-4656-AE96-E1B7CED75D6D}"/>
              </a:ext>
            </a:extLst>
          </p:cNvPr>
          <p:cNvGrpSpPr/>
          <p:nvPr/>
        </p:nvGrpSpPr>
        <p:grpSpPr>
          <a:xfrm rot="338996">
            <a:off x="6350959" y="2599443"/>
            <a:ext cx="2467278" cy="2467278"/>
            <a:chOff x="5782060" y="3529247"/>
            <a:chExt cx="2647950" cy="2647950"/>
          </a:xfrm>
        </p:grpSpPr>
        <p:pic>
          <p:nvPicPr>
            <p:cNvPr id="13" name="Picture 12">
              <a:extLst>
                <a:ext uri="{FF2B5EF4-FFF2-40B4-BE49-F238E27FC236}">
                  <a16:creationId xmlns:a16="http://schemas.microsoft.com/office/drawing/2014/main" id="{D85A93FA-5614-4DA6-9B5B-E61FB0F48D1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5818" t="7588" r="15956" b="4107"/>
            <a:stretch/>
          </p:blipFill>
          <p:spPr>
            <a:xfrm>
              <a:off x="5782060" y="3529247"/>
              <a:ext cx="2647950" cy="2647950"/>
            </a:xfrm>
            <a:prstGeom prst="ellipse">
              <a:avLst/>
            </a:prstGeom>
          </p:spPr>
        </p:pic>
        <p:sp>
          <p:nvSpPr>
            <p:cNvPr id="11" name="Oval 10">
              <a:extLst>
                <a:ext uri="{FF2B5EF4-FFF2-40B4-BE49-F238E27FC236}">
                  <a16:creationId xmlns:a16="http://schemas.microsoft.com/office/drawing/2014/main" id="{1A0294FA-CEAF-4A5F-95A0-FE7B50F4097A}"/>
                </a:ext>
              </a:extLst>
            </p:cNvPr>
            <p:cNvSpPr/>
            <p:nvPr/>
          </p:nvSpPr>
          <p:spPr>
            <a:xfrm>
              <a:off x="5782060" y="3529247"/>
              <a:ext cx="2647950" cy="2647950"/>
            </a:xfrm>
            <a:prstGeom prst="ellipse">
              <a:avLst/>
            </a:prstGeom>
            <a:noFill/>
            <a:ln w="76200">
              <a:solidFill>
                <a:srgbClr val="6C9E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08215"/>
                </a:solidFill>
              </a:endParaRPr>
            </a:p>
          </p:txBody>
        </p:sp>
      </p:grpSp>
    </p:spTree>
    <p:extLst>
      <p:ext uri="{BB962C8B-B14F-4D97-AF65-F5344CB8AC3E}">
        <p14:creationId xmlns:p14="http://schemas.microsoft.com/office/powerpoint/2010/main" val="1417984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fade">
                                      <p:cBhvr>
                                        <p:cTn id="17" dur="500"/>
                                        <p:tgtEl>
                                          <p:spTgt spid="8">
                                            <p:txEl>
                                              <p:pRg st="1" end="1"/>
                                            </p:txEl>
                                          </p:spTgt>
                                        </p:tgtEl>
                                      </p:cBhvr>
                                    </p:animEffect>
                                  </p:childTnLst>
                                </p:cTn>
                              </p:par>
                            </p:childTnLst>
                          </p:cTn>
                        </p:par>
                        <p:par>
                          <p:cTn id="18" fill="hold">
                            <p:stCondLst>
                              <p:cond delay="500"/>
                            </p:stCondLst>
                            <p:childTnLst>
                              <p:par>
                                <p:cTn id="19" presetID="2" presetClass="entr" presetSubtype="2" fill="hold" nodeType="after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additive="base">
                                        <p:cTn id="21" dur="500" fill="hold"/>
                                        <p:tgtEl>
                                          <p:spTgt spid="14"/>
                                        </p:tgtEl>
                                        <p:attrNameLst>
                                          <p:attrName>ppt_x</p:attrName>
                                        </p:attrNameLst>
                                      </p:cBhvr>
                                      <p:tavLst>
                                        <p:tav tm="0">
                                          <p:val>
                                            <p:strVal val="1+#ppt_w/2"/>
                                          </p:val>
                                        </p:tav>
                                        <p:tav tm="100000">
                                          <p:val>
                                            <p:strVal val="#ppt_x"/>
                                          </p:val>
                                        </p:tav>
                                      </p:tavLst>
                                    </p:anim>
                                    <p:anim calcmode="lin" valueType="num">
                                      <p:cBhvr additive="base">
                                        <p:cTn id="22"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4BC431A-FD83-452F-BA67-D43AC95F90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4258" y="257770"/>
            <a:ext cx="3686844" cy="7992184"/>
          </a:xfrm>
          <a:prstGeom prst="rect">
            <a:avLst/>
          </a:prstGeom>
        </p:spPr>
      </p:pic>
      <p:sp>
        <p:nvSpPr>
          <p:cNvPr id="8" name="TextBox 8">
            <a:extLst>
              <a:ext uri="{FF2B5EF4-FFF2-40B4-BE49-F238E27FC236}">
                <a16:creationId xmlns:a16="http://schemas.microsoft.com/office/drawing/2014/main" id="{FEFF8CB3-5B28-4AE2-87EE-80E88D6FCCBB}"/>
              </a:ext>
            </a:extLst>
          </p:cNvPr>
          <p:cNvSpPr txBox="1">
            <a:spLocks noChangeArrowheads="1"/>
          </p:cNvSpPr>
          <p:nvPr/>
        </p:nvSpPr>
        <p:spPr bwMode="auto">
          <a:xfrm>
            <a:off x="4997217" y="1676400"/>
            <a:ext cx="3400810" cy="4462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 typeface="Arial" panose="020B0604020202020204" pitchFamily="34" charset="0"/>
              <a:buNone/>
            </a:pPr>
            <a:r>
              <a:rPr lang="en-GB" altLang="en-US" sz="2000" dirty="0">
                <a:latin typeface="Twinkl" pitchFamily="2" charset="0"/>
              </a:rPr>
              <a:t>Some plants rely on being shaken to disperse their seeds. When poppies have produced their seeds and have finished flowering all that is left is a long stem with a dried seed pod. </a:t>
            </a:r>
          </a:p>
          <a:p>
            <a:pPr>
              <a:buFont typeface="Arial" panose="020B0604020202020204" pitchFamily="34" charset="0"/>
              <a:buNone/>
            </a:pPr>
            <a:r>
              <a:rPr lang="en-GB" altLang="en-US" sz="2000" dirty="0">
                <a:latin typeface="Twinkl" pitchFamily="2" charset="0"/>
              </a:rPr>
              <a:t>These pods have small holes at the top and rely on wind to shake them to scatter the seeds.  This method doesn’t send the seeds very far. Yucca Campestris seeds also need to be shaken. </a:t>
            </a:r>
          </a:p>
        </p:txBody>
      </p:sp>
      <p:sp>
        <p:nvSpPr>
          <p:cNvPr id="9" name="TextBox 8">
            <a:extLst>
              <a:ext uri="{FF2B5EF4-FFF2-40B4-BE49-F238E27FC236}">
                <a16:creationId xmlns:a16="http://schemas.microsoft.com/office/drawing/2014/main" id="{37F54653-8D62-4AE5-9B10-DDC9A7408767}"/>
              </a:ext>
            </a:extLst>
          </p:cNvPr>
          <p:cNvSpPr txBox="1">
            <a:spLocks noChangeArrowheads="1"/>
          </p:cNvSpPr>
          <p:nvPr/>
        </p:nvSpPr>
        <p:spPr bwMode="auto">
          <a:xfrm>
            <a:off x="4997217" y="753070"/>
            <a:ext cx="3054536"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 typeface="Arial" panose="020B0604020202020204" pitchFamily="34" charset="0"/>
              <a:buNone/>
            </a:pPr>
            <a:r>
              <a:rPr lang="en-GB" altLang="en-US" sz="5400" b="1" dirty="0">
                <a:solidFill>
                  <a:srgbClr val="6E6D6D"/>
                </a:solidFill>
                <a:latin typeface="Twinkl" pitchFamily="2" charset="0"/>
              </a:rPr>
              <a:t>Shakers</a:t>
            </a:r>
          </a:p>
        </p:txBody>
      </p:sp>
      <p:grpSp>
        <p:nvGrpSpPr>
          <p:cNvPr id="23" name="Group 22">
            <a:extLst>
              <a:ext uri="{FF2B5EF4-FFF2-40B4-BE49-F238E27FC236}">
                <a16:creationId xmlns:a16="http://schemas.microsoft.com/office/drawing/2014/main" id="{E05C8AD3-2AFB-451A-A156-7C9784934DB7}"/>
              </a:ext>
            </a:extLst>
          </p:cNvPr>
          <p:cNvGrpSpPr/>
          <p:nvPr/>
        </p:nvGrpSpPr>
        <p:grpSpPr>
          <a:xfrm>
            <a:off x="2814727" y="1764224"/>
            <a:ext cx="1476375" cy="830997"/>
            <a:chOff x="2814727" y="1764224"/>
            <a:chExt cx="1476375" cy="830997"/>
          </a:xfrm>
        </p:grpSpPr>
        <p:sp>
          <p:nvSpPr>
            <p:cNvPr id="11" name="TextBox 10">
              <a:extLst>
                <a:ext uri="{FF2B5EF4-FFF2-40B4-BE49-F238E27FC236}">
                  <a16:creationId xmlns:a16="http://schemas.microsoft.com/office/drawing/2014/main" id="{A58C15B1-FD9D-4912-9B52-3A7FC2A2514E}"/>
                </a:ext>
              </a:extLst>
            </p:cNvPr>
            <p:cNvSpPr txBox="1">
              <a:spLocks noChangeArrowheads="1"/>
            </p:cNvSpPr>
            <p:nvPr/>
          </p:nvSpPr>
          <p:spPr bwMode="auto">
            <a:xfrm>
              <a:off x="3125995" y="1764224"/>
              <a:ext cx="116510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 typeface="Arial" panose="020B0604020202020204" pitchFamily="34" charset="0"/>
                <a:buNone/>
              </a:pPr>
              <a:r>
                <a:rPr lang="en-GB" altLang="en-US" sz="2400" b="1" dirty="0">
                  <a:solidFill>
                    <a:srgbClr val="6E6D6D"/>
                  </a:solidFill>
                  <a:latin typeface="Twinkl" pitchFamily="2" charset="0"/>
                </a:rPr>
                <a:t>Poppy seeds</a:t>
              </a:r>
            </a:p>
          </p:txBody>
        </p:sp>
        <p:cxnSp>
          <p:nvCxnSpPr>
            <p:cNvPr id="20" name="Straight Arrow Connector 19">
              <a:extLst>
                <a:ext uri="{FF2B5EF4-FFF2-40B4-BE49-F238E27FC236}">
                  <a16:creationId xmlns:a16="http://schemas.microsoft.com/office/drawing/2014/main" id="{FAD841B5-207E-4E4E-AAC6-B1423D2698B2}"/>
                </a:ext>
              </a:extLst>
            </p:cNvPr>
            <p:cNvCxnSpPr>
              <a:cxnSpLocks/>
            </p:cNvCxnSpPr>
            <p:nvPr/>
          </p:nvCxnSpPr>
          <p:spPr>
            <a:xfrm flipH="1">
              <a:off x="2814727" y="2249315"/>
              <a:ext cx="311268" cy="212556"/>
            </a:xfrm>
            <a:prstGeom prst="straightConnector1">
              <a:avLst/>
            </a:prstGeom>
            <a:ln w="57150">
              <a:solidFill>
                <a:srgbClr val="6E6D6D"/>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86797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0-#ppt_w/2"/>
                                          </p:val>
                                        </p:tav>
                                        <p:tav tm="100000">
                                          <p:val>
                                            <p:strVal val="#ppt_x"/>
                                          </p:val>
                                        </p:tav>
                                      </p:tavLst>
                                    </p:anim>
                                    <p:anim calcmode="lin" valueType="num">
                                      <p:cBhvr additive="base">
                                        <p:cTn id="12" dur="500" fill="hold"/>
                                        <p:tgtEl>
                                          <p:spTgt spid="23"/>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F6B76FA5-E1D7-4C75-B4EA-F14AF19B990F}"/>
              </a:ext>
            </a:extLst>
          </p:cNvPr>
          <p:cNvGrpSpPr/>
          <p:nvPr/>
        </p:nvGrpSpPr>
        <p:grpSpPr>
          <a:xfrm>
            <a:off x="4572000" y="833529"/>
            <a:ext cx="3556727" cy="3556727"/>
            <a:chOff x="4663197" y="772504"/>
            <a:chExt cx="2683519" cy="2683519"/>
          </a:xfrm>
        </p:grpSpPr>
        <p:pic>
          <p:nvPicPr>
            <p:cNvPr id="11" name="Picture 10">
              <a:extLst>
                <a:ext uri="{FF2B5EF4-FFF2-40B4-BE49-F238E27FC236}">
                  <a16:creationId xmlns:a16="http://schemas.microsoft.com/office/drawing/2014/main" id="{A7DD47E6-9FA1-4C43-832A-AAB068C2DD9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766" r="9766"/>
            <a:stretch/>
          </p:blipFill>
          <p:spPr>
            <a:xfrm>
              <a:off x="4663197" y="772504"/>
              <a:ext cx="2683519" cy="2683519"/>
            </a:xfrm>
            <a:prstGeom prst="ellipse">
              <a:avLst/>
            </a:prstGeom>
          </p:spPr>
        </p:pic>
        <p:sp>
          <p:nvSpPr>
            <p:cNvPr id="9" name="Oval 8">
              <a:extLst>
                <a:ext uri="{FF2B5EF4-FFF2-40B4-BE49-F238E27FC236}">
                  <a16:creationId xmlns:a16="http://schemas.microsoft.com/office/drawing/2014/main" id="{61FEEA94-5B01-49B6-8FDD-EFBB4FCFFBE8}"/>
                </a:ext>
              </a:extLst>
            </p:cNvPr>
            <p:cNvSpPr/>
            <p:nvPr/>
          </p:nvSpPr>
          <p:spPr>
            <a:xfrm>
              <a:off x="4673128" y="781050"/>
              <a:ext cx="2647950" cy="2647950"/>
            </a:xfrm>
            <a:prstGeom prst="ellipse">
              <a:avLst/>
            </a:prstGeom>
            <a:noFill/>
            <a:ln w="76200">
              <a:solidFill>
                <a:srgbClr val="FFED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08215"/>
                </a:solidFill>
              </a:endParaRPr>
            </a:p>
          </p:txBody>
        </p:sp>
      </p:grpSp>
      <p:sp>
        <p:nvSpPr>
          <p:cNvPr id="3" name="TextBox 8">
            <a:extLst>
              <a:ext uri="{FF2B5EF4-FFF2-40B4-BE49-F238E27FC236}">
                <a16:creationId xmlns:a16="http://schemas.microsoft.com/office/drawing/2014/main" id="{09F98373-C703-462D-871F-5576F74E3B80}"/>
              </a:ext>
            </a:extLst>
          </p:cNvPr>
          <p:cNvSpPr txBox="1">
            <a:spLocks noChangeArrowheads="1"/>
          </p:cNvSpPr>
          <p:nvPr/>
        </p:nvSpPr>
        <p:spPr bwMode="auto">
          <a:xfrm>
            <a:off x="771140" y="1501659"/>
            <a:ext cx="3400810"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 typeface="Arial" panose="020B0604020202020204" pitchFamily="34" charset="0"/>
              <a:buNone/>
            </a:pPr>
            <a:r>
              <a:rPr lang="en-GB" altLang="en-US" sz="2000" dirty="0">
                <a:latin typeface="Twinkl" pitchFamily="2" charset="0"/>
              </a:rPr>
              <a:t>Some plants rely on water to disperse their fruits. These will either grow on the water or by the side of water.</a:t>
            </a:r>
          </a:p>
          <a:p>
            <a:pPr>
              <a:buFont typeface="Arial" panose="020B0604020202020204" pitchFamily="34" charset="0"/>
              <a:buNone/>
            </a:pPr>
            <a:r>
              <a:rPr lang="en-GB" altLang="en-US" sz="2000" dirty="0">
                <a:latin typeface="Twinkl" pitchFamily="2" charset="0"/>
              </a:rPr>
              <a:t>Water lilies live on the water so they use the water to disperse their seeds. They make very light seeds which will float away on the water for a while, then sink to the bottom of a pond to grow a new lily. </a:t>
            </a:r>
          </a:p>
        </p:txBody>
      </p:sp>
      <p:sp>
        <p:nvSpPr>
          <p:cNvPr id="4" name="TextBox 3">
            <a:extLst>
              <a:ext uri="{FF2B5EF4-FFF2-40B4-BE49-F238E27FC236}">
                <a16:creationId xmlns:a16="http://schemas.microsoft.com/office/drawing/2014/main" id="{2A8084E0-837B-4EB2-8200-F25BC7FDA059}"/>
              </a:ext>
            </a:extLst>
          </p:cNvPr>
          <p:cNvSpPr txBox="1">
            <a:spLocks noChangeArrowheads="1"/>
          </p:cNvSpPr>
          <p:nvPr/>
        </p:nvSpPr>
        <p:spPr bwMode="auto">
          <a:xfrm>
            <a:off x="771140" y="578329"/>
            <a:ext cx="3054536"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 typeface="Arial" panose="020B0604020202020204" pitchFamily="34" charset="0"/>
              <a:buNone/>
            </a:pPr>
            <a:r>
              <a:rPr lang="en-GB" altLang="en-US" sz="5400" b="1" dirty="0">
                <a:solidFill>
                  <a:srgbClr val="85BD33"/>
                </a:solidFill>
                <a:latin typeface="Twinkl" pitchFamily="2" charset="0"/>
              </a:rPr>
              <a:t>Water</a:t>
            </a:r>
          </a:p>
        </p:txBody>
      </p:sp>
      <p:pic>
        <p:nvPicPr>
          <p:cNvPr id="6" name="Picture 5">
            <a:extLst>
              <a:ext uri="{FF2B5EF4-FFF2-40B4-BE49-F238E27FC236}">
                <a16:creationId xmlns:a16="http://schemas.microsoft.com/office/drawing/2014/main" id="{B7C3B3F1-D733-4363-B098-F58247E6C53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88232" y="3681011"/>
            <a:ext cx="6885797" cy="3509584"/>
          </a:xfrm>
          <a:prstGeom prst="rect">
            <a:avLst/>
          </a:prstGeom>
        </p:spPr>
      </p:pic>
    </p:spTree>
    <p:extLst>
      <p:ext uri="{BB962C8B-B14F-4D97-AF65-F5344CB8AC3E}">
        <p14:creationId xmlns:p14="http://schemas.microsoft.com/office/powerpoint/2010/main" val="2474189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par>
                          <p:cTn id="18" fill="hold">
                            <p:stCondLst>
                              <p:cond delay="500"/>
                            </p:stCondLst>
                            <p:childTnLst>
                              <p:par>
                                <p:cTn id="19" presetID="2" presetClass="entr" presetSubtype="2"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fill="hold"/>
                                        <p:tgtEl>
                                          <p:spTgt spid="12"/>
                                        </p:tgtEl>
                                        <p:attrNameLst>
                                          <p:attrName>ppt_x</p:attrName>
                                        </p:attrNameLst>
                                      </p:cBhvr>
                                      <p:tavLst>
                                        <p:tav tm="0">
                                          <p:val>
                                            <p:strVal val="1+#ppt_w/2"/>
                                          </p:val>
                                        </p:tav>
                                        <p:tav tm="100000">
                                          <p:val>
                                            <p:strVal val="#ppt_x"/>
                                          </p:val>
                                        </p:tav>
                                      </p:tavLst>
                                    </p:anim>
                                    <p:anim calcmode="lin" valueType="num">
                                      <p:cBhvr additive="base">
                                        <p:cTn id="22"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8">
            <a:extLst>
              <a:ext uri="{FF2B5EF4-FFF2-40B4-BE49-F238E27FC236}">
                <a16:creationId xmlns:a16="http://schemas.microsoft.com/office/drawing/2014/main" id="{4A503C16-AA3F-4249-9663-B851795B3ADF}"/>
              </a:ext>
            </a:extLst>
          </p:cNvPr>
          <p:cNvSpPr txBox="1">
            <a:spLocks noChangeArrowheads="1"/>
          </p:cNvSpPr>
          <p:nvPr/>
        </p:nvSpPr>
        <p:spPr bwMode="auto">
          <a:xfrm>
            <a:off x="765850" y="720801"/>
            <a:ext cx="5218532"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 typeface="Arial" panose="020B0604020202020204" pitchFamily="34" charset="0"/>
              <a:buNone/>
            </a:pPr>
            <a:r>
              <a:rPr lang="en-GB" altLang="en-US" sz="2000" dirty="0">
                <a:latin typeface="Twinkl" pitchFamily="2" charset="0"/>
              </a:rPr>
              <a:t>Palm tree seeds are very light which helps them float and grow another palm tree elsewhere. Palm trees that grow by the oceans drop their seeds which can be swept great distances by the ocean’s currents.  Coconuts are well known travellers. </a:t>
            </a:r>
          </a:p>
        </p:txBody>
      </p:sp>
      <p:pic>
        <p:nvPicPr>
          <p:cNvPr id="7" name="Picture 6">
            <a:extLst>
              <a:ext uri="{FF2B5EF4-FFF2-40B4-BE49-F238E27FC236}">
                <a16:creationId xmlns:a16="http://schemas.microsoft.com/office/drawing/2014/main" id="{3833E1A8-87AA-4228-A288-F20688A3792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481435" y="2745376"/>
            <a:ext cx="4130068" cy="4229100"/>
          </a:xfrm>
          <a:prstGeom prst="rect">
            <a:avLst/>
          </a:prstGeom>
        </p:spPr>
      </p:pic>
      <p:pic>
        <p:nvPicPr>
          <p:cNvPr id="9" name="Picture 8">
            <a:extLst>
              <a:ext uri="{FF2B5EF4-FFF2-40B4-BE49-F238E27FC236}">
                <a16:creationId xmlns:a16="http://schemas.microsoft.com/office/drawing/2014/main" id="{1D49C70D-7DE7-44CD-AF41-6C02DD4D812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68885" y="609272"/>
            <a:ext cx="4115874" cy="6248728"/>
          </a:xfrm>
          <a:prstGeom prst="rect">
            <a:avLst/>
          </a:prstGeom>
        </p:spPr>
      </p:pic>
      <p:sp>
        <p:nvSpPr>
          <p:cNvPr id="12" name="TextBox 8">
            <a:extLst>
              <a:ext uri="{FF2B5EF4-FFF2-40B4-BE49-F238E27FC236}">
                <a16:creationId xmlns:a16="http://schemas.microsoft.com/office/drawing/2014/main" id="{BDE2C85B-298D-48DB-B6A9-821BD57A2428}"/>
              </a:ext>
            </a:extLst>
          </p:cNvPr>
          <p:cNvSpPr txBox="1">
            <a:spLocks noChangeArrowheads="1"/>
          </p:cNvSpPr>
          <p:nvPr/>
        </p:nvSpPr>
        <p:spPr bwMode="auto">
          <a:xfrm>
            <a:off x="3882998" y="3582654"/>
            <a:ext cx="346627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 typeface="Arial" panose="020B0604020202020204" pitchFamily="34" charset="0"/>
              <a:buNone/>
            </a:pPr>
            <a:r>
              <a:rPr lang="en-GB" altLang="en-US" sz="2000" dirty="0">
                <a:latin typeface="Twinkl" pitchFamily="2" charset="0"/>
              </a:rPr>
              <a:t>Willow and silver birch </a:t>
            </a:r>
            <a:br>
              <a:rPr lang="en-GB" altLang="en-US" sz="2000" dirty="0">
                <a:latin typeface="Twinkl" pitchFamily="2" charset="0"/>
              </a:rPr>
            </a:br>
            <a:r>
              <a:rPr lang="en-GB" altLang="en-US" sz="2000" dirty="0">
                <a:latin typeface="Twinkl" pitchFamily="2" charset="0"/>
              </a:rPr>
              <a:t>trees often grow near water.                                                                                Their seeds are very light which enables them to float                                                                                  away on water (the silver birch seed is also fluffy which helps them to be dispersed by the wind too).</a:t>
            </a:r>
          </a:p>
        </p:txBody>
      </p:sp>
    </p:spTree>
    <p:extLst>
      <p:ext uri="{BB962C8B-B14F-4D97-AF65-F5344CB8AC3E}">
        <p14:creationId xmlns:p14="http://schemas.microsoft.com/office/powerpoint/2010/main" val="3813796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par>
                          <p:cTn id="18" fill="hold">
                            <p:stCondLst>
                              <p:cond delay="500"/>
                            </p:stCondLst>
                            <p:childTnLst>
                              <p:par>
                                <p:cTn id="19" presetID="2" presetClass="entr" presetSubtype="8"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0-#ppt_w/2"/>
                                          </p:val>
                                        </p:tav>
                                        <p:tav tm="100000">
                                          <p:val>
                                            <p:strVal val="#ppt_x"/>
                                          </p:val>
                                        </p:tav>
                                      </p:tavLst>
                                    </p:anim>
                                    <p:anim calcmode="lin" valueType="num">
                                      <p:cBhvr additive="base">
                                        <p:cTn id="2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2155C8-DD8F-4FAB-856D-4250349A149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3295592">
            <a:off x="4536672" y="426796"/>
            <a:ext cx="5233870" cy="5220287"/>
          </a:xfrm>
          <a:prstGeom prst="rect">
            <a:avLst/>
          </a:prstGeom>
        </p:spPr>
      </p:pic>
      <p:sp>
        <p:nvSpPr>
          <p:cNvPr id="3" name="TextBox 8">
            <a:extLst>
              <a:ext uri="{FF2B5EF4-FFF2-40B4-BE49-F238E27FC236}">
                <a16:creationId xmlns:a16="http://schemas.microsoft.com/office/drawing/2014/main" id="{EF68BF27-137A-47F9-A96C-85997EF852C5}"/>
              </a:ext>
            </a:extLst>
          </p:cNvPr>
          <p:cNvSpPr txBox="1">
            <a:spLocks noChangeArrowheads="1"/>
          </p:cNvSpPr>
          <p:nvPr/>
        </p:nvSpPr>
        <p:spPr bwMode="auto">
          <a:xfrm>
            <a:off x="771140" y="3563250"/>
            <a:ext cx="340081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 typeface="Arial" panose="020B0604020202020204" pitchFamily="34" charset="0"/>
              <a:buNone/>
            </a:pPr>
            <a:r>
              <a:rPr lang="en-GB" altLang="en-US" sz="2000" dirty="0">
                <a:latin typeface="Twinkl" pitchFamily="2" charset="0"/>
              </a:rPr>
              <a:t>Some plants such as cockleburs have developed to grow tiny hooks on their fruits which hook on to animals (or people) that pass by the plant.  Eventually they will drop off on to the ground.</a:t>
            </a:r>
          </a:p>
        </p:txBody>
      </p:sp>
      <p:sp>
        <p:nvSpPr>
          <p:cNvPr id="4" name="TextBox 3">
            <a:extLst>
              <a:ext uri="{FF2B5EF4-FFF2-40B4-BE49-F238E27FC236}">
                <a16:creationId xmlns:a16="http://schemas.microsoft.com/office/drawing/2014/main" id="{61EF2F52-2A3D-4EFE-B217-9D2F5B7A7761}"/>
              </a:ext>
            </a:extLst>
          </p:cNvPr>
          <p:cNvSpPr txBox="1">
            <a:spLocks noChangeArrowheads="1"/>
          </p:cNvSpPr>
          <p:nvPr/>
        </p:nvSpPr>
        <p:spPr bwMode="auto">
          <a:xfrm>
            <a:off x="771140" y="1808924"/>
            <a:ext cx="3054536"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 typeface="Arial" panose="020B0604020202020204" pitchFamily="34" charset="0"/>
              <a:buNone/>
            </a:pPr>
            <a:r>
              <a:rPr lang="en-GB" altLang="en-US" sz="5400" b="1" dirty="0">
                <a:solidFill>
                  <a:srgbClr val="CC4794"/>
                </a:solidFill>
                <a:latin typeface="Twinkl" pitchFamily="2" charset="0"/>
              </a:rPr>
              <a:t>Catching a Ride</a:t>
            </a:r>
          </a:p>
        </p:txBody>
      </p:sp>
      <p:grpSp>
        <p:nvGrpSpPr>
          <p:cNvPr id="11" name="Group 10">
            <a:extLst>
              <a:ext uri="{FF2B5EF4-FFF2-40B4-BE49-F238E27FC236}">
                <a16:creationId xmlns:a16="http://schemas.microsoft.com/office/drawing/2014/main" id="{EEB10748-7BCE-4C4C-B36C-606A2FCF1F99}"/>
              </a:ext>
            </a:extLst>
          </p:cNvPr>
          <p:cNvGrpSpPr/>
          <p:nvPr/>
        </p:nvGrpSpPr>
        <p:grpSpPr>
          <a:xfrm>
            <a:off x="4297113" y="3563250"/>
            <a:ext cx="2647950" cy="2647950"/>
            <a:chOff x="4057830" y="3355905"/>
            <a:chExt cx="2647950" cy="2647950"/>
          </a:xfrm>
        </p:grpSpPr>
        <p:pic>
          <p:nvPicPr>
            <p:cNvPr id="10" name="Picture 9">
              <a:extLst>
                <a:ext uri="{FF2B5EF4-FFF2-40B4-BE49-F238E27FC236}">
                  <a16:creationId xmlns:a16="http://schemas.microsoft.com/office/drawing/2014/main" id="{6E133FEC-8E66-4DC0-8D75-F2FDA9DA864E}"/>
                </a:ext>
              </a:extLst>
            </p:cNvPr>
            <p:cNvPicPr>
              <a:picLocks noChangeAspect="1"/>
            </p:cNvPicPr>
            <p:nvPr/>
          </p:nvPicPr>
          <p:blipFill rotWithShape="1">
            <a:blip r:embed="rId3">
              <a:extLst>
                <a:ext uri="{28A0092B-C50C-407E-A947-70E740481C1C}">
                  <a14:useLocalDpi xmlns:a14="http://schemas.microsoft.com/office/drawing/2010/main" val="0"/>
                </a:ext>
              </a:extLst>
            </a:blip>
            <a:srcRect t="15636" b="15636"/>
            <a:stretch/>
          </p:blipFill>
          <p:spPr>
            <a:xfrm>
              <a:off x="4057830" y="3355905"/>
              <a:ext cx="2647950" cy="2647950"/>
            </a:xfrm>
            <a:prstGeom prst="ellipse">
              <a:avLst/>
            </a:prstGeom>
          </p:spPr>
        </p:pic>
        <p:sp>
          <p:nvSpPr>
            <p:cNvPr id="8" name="Oval 7">
              <a:extLst>
                <a:ext uri="{FF2B5EF4-FFF2-40B4-BE49-F238E27FC236}">
                  <a16:creationId xmlns:a16="http://schemas.microsoft.com/office/drawing/2014/main" id="{833677AD-550F-4C9B-A159-34C3ECDC5E51}"/>
                </a:ext>
              </a:extLst>
            </p:cNvPr>
            <p:cNvSpPr/>
            <p:nvPr/>
          </p:nvSpPr>
          <p:spPr>
            <a:xfrm>
              <a:off x="4057830" y="3355905"/>
              <a:ext cx="2647950" cy="2647950"/>
            </a:xfrm>
            <a:prstGeom prst="ellipse">
              <a:avLst/>
            </a:prstGeom>
            <a:noFill/>
            <a:ln w="76200">
              <a:solidFill>
                <a:srgbClr val="D47D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08215"/>
                </a:solidFill>
              </a:endParaRPr>
            </a:p>
          </p:txBody>
        </p:sp>
      </p:grpSp>
    </p:spTree>
    <p:extLst>
      <p:ext uri="{BB962C8B-B14F-4D97-AF65-F5344CB8AC3E}">
        <p14:creationId xmlns:p14="http://schemas.microsoft.com/office/powerpoint/2010/main" val="2965724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1+#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1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8">
            <a:extLst>
              <a:ext uri="{FF2B5EF4-FFF2-40B4-BE49-F238E27FC236}">
                <a16:creationId xmlns:a16="http://schemas.microsoft.com/office/drawing/2014/main" id="{EF68BF27-137A-47F9-A96C-85997EF852C5}"/>
              </a:ext>
            </a:extLst>
          </p:cNvPr>
          <p:cNvSpPr txBox="1">
            <a:spLocks noChangeArrowheads="1"/>
          </p:cNvSpPr>
          <p:nvPr/>
        </p:nvSpPr>
        <p:spPr bwMode="auto">
          <a:xfrm>
            <a:off x="771140" y="2272835"/>
            <a:ext cx="340081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 typeface="Arial" panose="020B0604020202020204" pitchFamily="34" charset="0"/>
              <a:buNone/>
            </a:pPr>
            <a:r>
              <a:rPr lang="en-GB" altLang="en-US" sz="2000" dirty="0">
                <a:latin typeface="Twinkl" pitchFamily="2" charset="0"/>
              </a:rPr>
              <a:t>Some plants make tasty fruits. This is to encourage animals (and people!) to eat the fruits. The seeds then pass through the animal unharmed and out the other end with a ready supply of fertiliser (not tasty in the slightest… quite the opposite). This method ensures the seed is given nutrients to help it grow. </a:t>
            </a:r>
          </a:p>
        </p:txBody>
      </p:sp>
      <p:sp>
        <p:nvSpPr>
          <p:cNvPr id="4" name="TextBox 3">
            <a:extLst>
              <a:ext uri="{FF2B5EF4-FFF2-40B4-BE49-F238E27FC236}">
                <a16:creationId xmlns:a16="http://schemas.microsoft.com/office/drawing/2014/main" id="{61EF2F52-2A3D-4EFE-B217-9D2F5B7A7761}"/>
              </a:ext>
            </a:extLst>
          </p:cNvPr>
          <p:cNvSpPr txBox="1">
            <a:spLocks noChangeArrowheads="1"/>
          </p:cNvSpPr>
          <p:nvPr/>
        </p:nvSpPr>
        <p:spPr bwMode="auto">
          <a:xfrm>
            <a:off x="771140" y="518509"/>
            <a:ext cx="3054536"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 typeface="Arial" panose="020B0604020202020204" pitchFamily="34" charset="0"/>
              <a:buNone/>
            </a:pPr>
            <a:r>
              <a:rPr lang="en-GB" altLang="en-US" sz="5400" b="1" dirty="0">
                <a:solidFill>
                  <a:srgbClr val="BF0A2A"/>
                </a:solidFill>
                <a:latin typeface="Twinkl" pitchFamily="2" charset="0"/>
              </a:rPr>
              <a:t>Seeds as Food</a:t>
            </a:r>
          </a:p>
        </p:txBody>
      </p:sp>
      <p:sp>
        <p:nvSpPr>
          <p:cNvPr id="9" name="TextBox 8">
            <a:extLst>
              <a:ext uri="{FF2B5EF4-FFF2-40B4-BE49-F238E27FC236}">
                <a16:creationId xmlns:a16="http://schemas.microsoft.com/office/drawing/2014/main" id="{72841F60-7176-4CD3-AA6A-BF876B709277}"/>
              </a:ext>
            </a:extLst>
          </p:cNvPr>
          <p:cNvSpPr txBox="1">
            <a:spLocks noChangeArrowheads="1"/>
          </p:cNvSpPr>
          <p:nvPr/>
        </p:nvSpPr>
        <p:spPr bwMode="auto">
          <a:xfrm>
            <a:off x="4572000" y="4735048"/>
            <a:ext cx="340081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None/>
            </a:pPr>
            <a:r>
              <a:rPr lang="en-GB" altLang="en-US" sz="2000" dirty="0">
                <a:latin typeface="Twinkl" pitchFamily="2" charset="0"/>
              </a:rPr>
              <a:t>What types of fruits can you think of that are eaten by animals and people with seeds inside?</a:t>
            </a:r>
          </a:p>
        </p:txBody>
      </p:sp>
      <p:pic>
        <p:nvPicPr>
          <p:cNvPr id="10" name="Picture 9">
            <a:extLst>
              <a:ext uri="{FF2B5EF4-FFF2-40B4-BE49-F238E27FC236}">
                <a16:creationId xmlns:a16="http://schemas.microsoft.com/office/drawing/2014/main" id="{E2828357-F675-4917-873B-81D6E6909C5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3603579" y="408151"/>
            <a:ext cx="5771252" cy="4324394"/>
          </a:xfrm>
          <a:prstGeom prst="rect">
            <a:avLst/>
          </a:prstGeom>
        </p:spPr>
      </p:pic>
    </p:spTree>
    <p:extLst>
      <p:ext uri="{BB962C8B-B14F-4D97-AF65-F5344CB8AC3E}">
        <p14:creationId xmlns:p14="http://schemas.microsoft.com/office/powerpoint/2010/main" val="409364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1+#ppt_w/2"/>
                                          </p:val>
                                        </p:tav>
                                        <p:tav tm="100000">
                                          <p:val>
                                            <p:strVal val="#ppt_x"/>
                                          </p:val>
                                        </p:tav>
                                      </p:tavLst>
                                    </p:anim>
                                    <p:anim calcmode="lin" valueType="num">
                                      <p:cBhvr additive="base">
                                        <p:cTn id="12"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8">
            <a:extLst>
              <a:ext uri="{FF2B5EF4-FFF2-40B4-BE49-F238E27FC236}">
                <a16:creationId xmlns:a16="http://schemas.microsoft.com/office/drawing/2014/main" id="{EF68BF27-137A-47F9-A96C-85997EF852C5}"/>
              </a:ext>
            </a:extLst>
          </p:cNvPr>
          <p:cNvSpPr txBox="1">
            <a:spLocks noChangeArrowheads="1"/>
          </p:cNvSpPr>
          <p:nvPr/>
        </p:nvSpPr>
        <p:spPr bwMode="auto">
          <a:xfrm>
            <a:off x="5249136" y="2294232"/>
            <a:ext cx="3400810" cy="3847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 typeface="Arial" panose="020B0604020202020204" pitchFamily="34" charset="0"/>
              <a:buNone/>
            </a:pPr>
            <a:r>
              <a:rPr lang="en-GB" altLang="en-US" sz="2000" dirty="0">
                <a:latin typeface="Twinkl" pitchFamily="2" charset="0"/>
              </a:rPr>
              <a:t>Some fruits, such as horse chestnuts, have a casing round them which cracks open when it hits the ground. The fruit inside then rolls away from the tree. </a:t>
            </a:r>
          </a:p>
          <a:p>
            <a:pPr>
              <a:buFont typeface="Arial" panose="020B0604020202020204" pitchFamily="34" charset="0"/>
              <a:buNone/>
            </a:pPr>
            <a:r>
              <a:rPr lang="en-GB" altLang="en-US" sz="2000" dirty="0">
                <a:latin typeface="Twinkl" pitchFamily="2" charset="0"/>
              </a:rPr>
              <a:t>You can tell which horse chestnuts in the trees are ripe because their casings have already begun to split open before they drop.</a:t>
            </a:r>
          </a:p>
        </p:txBody>
      </p:sp>
      <p:sp>
        <p:nvSpPr>
          <p:cNvPr id="4" name="TextBox 3">
            <a:extLst>
              <a:ext uri="{FF2B5EF4-FFF2-40B4-BE49-F238E27FC236}">
                <a16:creationId xmlns:a16="http://schemas.microsoft.com/office/drawing/2014/main" id="{61EF2F52-2A3D-4EFE-B217-9D2F5B7A7761}"/>
              </a:ext>
            </a:extLst>
          </p:cNvPr>
          <p:cNvSpPr txBox="1">
            <a:spLocks noChangeArrowheads="1"/>
          </p:cNvSpPr>
          <p:nvPr/>
        </p:nvSpPr>
        <p:spPr bwMode="auto">
          <a:xfrm>
            <a:off x="5249136" y="539906"/>
            <a:ext cx="3054536"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 typeface="Arial" panose="020B0604020202020204" pitchFamily="34" charset="0"/>
              <a:buNone/>
            </a:pPr>
            <a:r>
              <a:rPr lang="en-GB" altLang="en-US" sz="5400" b="1" dirty="0">
                <a:solidFill>
                  <a:srgbClr val="B9D36E"/>
                </a:solidFill>
                <a:latin typeface="Twinkl" pitchFamily="2" charset="0"/>
              </a:rPr>
              <a:t>Drop and Roll!</a:t>
            </a:r>
          </a:p>
        </p:txBody>
      </p:sp>
      <p:pic>
        <p:nvPicPr>
          <p:cNvPr id="5" name="Picture 4">
            <a:extLst>
              <a:ext uri="{FF2B5EF4-FFF2-40B4-BE49-F238E27FC236}">
                <a16:creationId xmlns:a16="http://schemas.microsoft.com/office/drawing/2014/main" id="{44537095-FFE4-4197-A2FB-EB467D8E082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0919216">
            <a:off x="281827" y="-11595"/>
            <a:ext cx="4633838" cy="4611653"/>
          </a:xfrm>
          <a:prstGeom prst="rect">
            <a:avLst/>
          </a:prstGeom>
        </p:spPr>
      </p:pic>
      <p:grpSp>
        <p:nvGrpSpPr>
          <p:cNvPr id="12" name="Group 11">
            <a:extLst>
              <a:ext uri="{FF2B5EF4-FFF2-40B4-BE49-F238E27FC236}">
                <a16:creationId xmlns:a16="http://schemas.microsoft.com/office/drawing/2014/main" id="{75731C26-3362-40F5-BC34-EA8A9F174DD8}"/>
              </a:ext>
            </a:extLst>
          </p:cNvPr>
          <p:cNvGrpSpPr/>
          <p:nvPr/>
        </p:nvGrpSpPr>
        <p:grpSpPr>
          <a:xfrm>
            <a:off x="364286" y="3847095"/>
            <a:ext cx="2647950" cy="2647950"/>
            <a:chOff x="364286" y="3847095"/>
            <a:chExt cx="2647950" cy="2647950"/>
          </a:xfrm>
        </p:grpSpPr>
        <p:pic>
          <p:nvPicPr>
            <p:cNvPr id="8" name="Picture 7">
              <a:extLst>
                <a:ext uri="{FF2B5EF4-FFF2-40B4-BE49-F238E27FC236}">
                  <a16:creationId xmlns:a16="http://schemas.microsoft.com/office/drawing/2014/main" id="{9B060DFC-DCC8-4568-901D-4C81EECE3DA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526" r="30650"/>
            <a:stretch/>
          </p:blipFill>
          <p:spPr>
            <a:xfrm>
              <a:off x="364286" y="3847095"/>
              <a:ext cx="2647950" cy="2647950"/>
            </a:xfrm>
            <a:prstGeom prst="ellipse">
              <a:avLst/>
            </a:prstGeom>
          </p:spPr>
        </p:pic>
        <p:sp>
          <p:nvSpPr>
            <p:cNvPr id="11" name="Oval 10">
              <a:extLst>
                <a:ext uri="{FF2B5EF4-FFF2-40B4-BE49-F238E27FC236}">
                  <a16:creationId xmlns:a16="http://schemas.microsoft.com/office/drawing/2014/main" id="{70A6C370-1BA2-4D7D-ACC6-64CB6D37F7AB}"/>
                </a:ext>
              </a:extLst>
            </p:cNvPr>
            <p:cNvSpPr/>
            <p:nvPr/>
          </p:nvSpPr>
          <p:spPr>
            <a:xfrm>
              <a:off x="364286" y="3847095"/>
              <a:ext cx="2647950" cy="2647950"/>
            </a:xfrm>
            <a:prstGeom prst="ellipse">
              <a:avLst/>
            </a:prstGeom>
            <a:noFill/>
            <a:ln w="76200">
              <a:solidFill>
                <a:srgbClr val="B9D3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08215"/>
                </a:solidFill>
              </a:endParaRPr>
            </a:p>
          </p:txBody>
        </p:sp>
      </p:grpSp>
    </p:spTree>
    <p:extLst>
      <p:ext uri="{BB962C8B-B14F-4D97-AF65-F5344CB8AC3E}">
        <p14:creationId xmlns:p14="http://schemas.microsoft.com/office/powerpoint/2010/main" val="1865488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par>
                          <p:cTn id="18" fill="hold">
                            <p:stCondLst>
                              <p:cond delay="500"/>
                            </p:stCondLst>
                            <p:childTnLst>
                              <p:par>
                                <p:cTn id="19" presetID="2" presetClass="entr" presetSubtype="4"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fill="hold"/>
                                        <p:tgtEl>
                                          <p:spTgt spid="12"/>
                                        </p:tgtEl>
                                        <p:attrNameLst>
                                          <p:attrName>ppt_x</p:attrName>
                                        </p:attrNameLst>
                                      </p:cBhvr>
                                      <p:tavLst>
                                        <p:tav tm="0">
                                          <p:val>
                                            <p:strVal val="#ppt_x"/>
                                          </p:val>
                                        </p:tav>
                                        <p:tav tm="100000">
                                          <p:val>
                                            <p:strVal val="#ppt_x"/>
                                          </p:val>
                                        </p:tav>
                                      </p:tavLst>
                                    </p:anim>
                                    <p:anim calcmode="lin" valueType="num">
                                      <p:cBhvr additive="base">
                                        <p:cTn id="2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Twinkl Template">
      <a:dk1>
        <a:srgbClr val="1C1C1C"/>
      </a:dk1>
      <a:lt1>
        <a:sysClr val="window" lastClr="FFFFFF"/>
      </a:lt1>
      <a:dk2>
        <a:srgbClr val="4A4A4A"/>
      </a:dk2>
      <a:lt2>
        <a:srgbClr val="F4F2F2"/>
      </a:lt2>
      <a:accent1>
        <a:srgbClr val="E34192"/>
      </a:accent1>
      <a:accent2>
        <a:srgbClr val="EB8634"/>
      </a:accent2>
      <a:accent3>
        <a:srgbClr val="E6C734"/>
      </a:accent3>
      <a:accent4>
        <a:srgbClr val="79AD42"/>
      </a:accent4>
      <a:accent5>
        <a:srgbClr val="23A7F9"/>
      </a:accent5>
      <a:accent6>
        <a:srgbClr val="954EBE"/>
      </a:accent6>
      <a:hlink>
        <a:srgbClr val="23A7F9"/>
      </a:hlink>
      <a:folHlink>
        <a:srgbClr val="757070"/>
      </a:folHlink>
    </a:clrScheme>
    <a:fontScheme name="Custom 1">
      <a:majorFont>
        <a:latin typeface="Twinkl Sb"/>
        <a:ea typeface=""/>
        <a:cs typeface=""/>
      </a:majorFont>
      <a:minorFont>
        <a:latin typeface="Twink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8A0D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owerPoint Template.potx" id="{8C058020-CE1A-4275-96FF-3E9B179AFEF1}" vid="{BE2BE99D-79A1-4F73-BB89-E052F53DA92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main</Template>
  <TotalTime>147</TotalTime>
  <Words>508</Words>
  <Application>Microsoft Office PowerPoint</Application>
  <PresentationFormat>On-screen Show (4:3)</PresentationFormat>
  <Paragraphs>25</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Sassoon Infant Md</vt:lpstr>
      <vt:lpstr>Arial</vt:lpstr>
      <vt:lpstr>Calibri</vt:lpstr>
      <vt:lpstr>Twinkl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Benjamin Cutler</dc:creator>
  <cp:lastModifiedBy>Benjamin Cutler</cp:lastModifiedBy>
  <cp:revision>2</cp:revision>
  <dcterms:created xsi:type="dcterms:W3CDTF">2021-09-21T13:36:24Z</dcterms:created>
  <dcterms:modified xsi:type="dcterms:W3CDTF">2021-09-21T16:08:58Z</dcterms:modified>
</cp:coreProperties>
</file>

<file path=docProps/thumbnail.jpeg>
</file>